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8" r:id="rId3"/>
    <p:sldId id="264" r:id="rId4"/>
    <p:sldId id="272" r:id="rId5"/>
    <p:sldId id="265" r:id="rId6"/>
    <p:sldId id="274" r:id="rId7"/>
    <p:sldId id="259" r:id="rId8"/>
    <p:sldId id="260" r:id="rId9"/>
    <p:sldId id="261" r:id="rId10"/>
    <p:sldId id="275" r:id="rId11"/>
    <p:sldId id="276" r:id="rId12"/>
    <p:sldId id="271" r:id="rId13"/>
    <p:sldId id="266" r:id="rId14"/>
    <p:sldId id="267" r:id="rId15"/>
    <p:sldId id="268" r:id="rId16"/>
    <p:sldId id="269" r:id="rId17"/>
    <p:sldId id="270" r:id="rId18"/>
    <p:sldId id="262" r:id="rId19"/>
    <p:sldId id="263" r:id="rId20"/>
    <p:sldId id="278" r:id="rId21"/>
    <p:sldId id="273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9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216C1222-6264-4328-B8EF-CE0F420A6090}" type="datetimeFigureOut">
              <a:rPr lang="ru-RU" smtClean="0"/>
              <a:t>15.05.2019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829236E0-2A6D-4EC7-BD6F-65E4C5E46D8F}" type="slidenum">
              <a:rPr lang="ru-RU" smtClean="0"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91880" y="3886200"/>
            <a:ext cx="5256584" cy="2207096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Главный врач </a:t>
            </a:r>
          </a:p>
          <a:p>
            <a:pPr algn="r"/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БУ «</a:t>
            </a:r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Нижневартовская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городская детская поликлиника»</a:t>
            </a:r>
          </a:p>
          <a:p>
            <a:pPr algn="r"/>
            <a:r>
              <a:rPr lang="ru-RU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Загинайко</a:t>
            </a:r>
            <a:r>
              <a:rPr lang="ru-RU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Татьяна Геннадьевна</a:t>
            </a:r>
            <a:endParaRPr lang="ru-RU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7772400" cy="1470025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«О мероприятиях, направленных на иммунопрофилактику детского населения города Нижневартовска»</a:t>
            </a:r>
            <a:endParaRPr lang="ru-RU" sz="3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admin\Desktop\фото никита\Фотографии ДП5. Лето-2014\DSC028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501008"/>
            <a:ext cx="2762237" cy="20716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628800"/>
            <a:ext cx="75608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C00000"/>
                </a:solidFill>
              </a:rPr>
              <a:t>Тем самым подталкивая родителей на создание небезопасных условий пребывания в обществе для детей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852936"/>
            <a:ext cx="33123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</a:rPr>
              <a:t>Штраф за оставление ребенка в машине (Статья 12.19 </a:t>
            </a:r>
            <a:r>
              <a:rPr lang="ru-RU" b="1" dirty="0" err="1">
                <a:solidFill>
                  <a:srgbClr val="7030A0"/>
                </a:solidFill>
              </a:rPr>
              <a:t>КоАП</a:t>
            </a:r>
            <a:r>
              <a:rPr lang="ru-RU" b="1" dirty="0">
                <a:solidFill>
                  <a:srgbClr val="7030A0"/>
                </a:solidFill>
              </a:rPr>
              <a:t> РФ или 125 УК РФ)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932040" y="2852936"/>
            <a:ext cx="3600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Отказ от вакцинации не наказывается !!!!!</a:t>
            </a:r>
            <a:endParaRPr lang="ru-RU" b="1" dirty="0">
              <a:solidFill>
                <a:srgbClr val="7030A0"/>
              </a:solidFill>
            </a:endParaRPr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4149080"/>
            <a:ext cx="3419872" cy="199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077072"/>
            <a:ext cx="3333006" cy="2035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9" y="1455380"/>
            <a:ext cx="8424936" cy="4691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700808"/>
            <a:ext cx="4320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Вовлечение в такие социальные сообщества родителей негативно отражается на эпидемиологической обстановке в обществе способствуя регистрации ежегодно все новых и новых очагов группой заболеваемости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5058" name="Picture 2" descr="http://nashagazeta.ch/sites/default/files/styles/article/public/rougeole1_4.jpg?itok=jITZm-HT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747406"/>
            <a:ext cx="3427852" cy="2345890"/>
          </a:xfrm>
          <a:prstGeom prst="rect">
            <a:avLst/>
          </a:prstGeom>
          <a:noFill/>
        </p:spPr>
      </p:pic>
      <p:pic>
        <p:nvPicPr>
          <p:cNvPr id="45060" name="Picture 4" descr="http://itd2.mycdn.me/image?id=872088343691&amp;t=20&amp;plc=WEB&amp;tkn=*tASzMWaBZ8TrQfp2fRaBv5c1Fr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7584" y="3717032"/>
            <a:ext cx="3528392" cy="2357173"/>
          </a:xfrm>
          <a:prstGeom prst="rect">
            <a:avLst/>
          </a:prstGeom>
          <a:noFill/>
        </p:spPr>
      </p:pic>
      <p:pic>
        <p:nvPicPr>
          <p:cNvPr id="45062" name="Picture 6" descr="https://s.karelia.news/section/newsInText/upload/images/news/intext/000/039/690/900898_5b6958899717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1628800"/>
            <a:ext cx="2779827" cy="15038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55576" y="1556792"/>
            <a:ext cx="295232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Что случается, когда в популяцию, где много </a:t>
            </a:r>
            <a:r>
              <a:rPr lang="ru-RU" dirty="0" err="1">
                <a:solidFill>
                  <a:srgbClr val="002060"/>
                </a:solidFill>
              </a:rPr>
              <a:t>неиммунных</a:t>
            </a:r>
            <a:r>
              <a:rPr lang="ru-RU" dirty="0">
                <a:solidFill>
                  <a:srgbClr val="002060"/>
                </a:solidFill>
              </a:rPr>
              <a:t> лиц, попадает инфекционный агент? Возникает вспышка, а в худшем случае — эпидемия инфекционного заболевания. Например, кори.</a:t>
            </a:r>
          </a:p>
        </p:txBody>
      </p:sp>
      <p:pic>
        <p:nvPicPr>
          <p:cNvPr id="4098" name="Picture 2" descr="http://salamat.club/wp-content/uploads/2015/05/sarampio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4581128"/>
            <a:ext cx="3648405" cy="1368152"/>
          </a:xfrm>
          <a:prstGeom prst="rect">
            <a:avLst/>
          </a:prstGeom>
          <a:noFill/>
        </p:spPr>
      </p:pic>
      <p:pic>
        <p:nvPicPr>
          <p:cNvPr id="4100" name="Picture 4" descr="https://pbs.twimg.com/media/DxwtIPkWwAE6Jjp.jpg:larg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4437112"/>
            <a:ext cx="2615714" cy="1650902"/>
          </a:xfrm>
          <a:prstGeom prst="rect">
            <a:avLst/>
          </a:prstGeom>
          <a:noFill/>
        </p:spPr>
      </p:pic>
      <p:pic>
        <p:nvPicPr>
          <p:cNvPr id="4102" name="Picture 6" descr="https://blagoveshchensk.sm-news.ru/wp-content/uploads/2018/05/879bd2abc859b8360eef4f20d5f8338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056" y="1628800"/>
            <a:ext cx="3310606" cy="22048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988840"/>
            <a:ext cx="3744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С 2008/2009 г. в странах Европы распространилась масштабная эпидемия кори, причиной которой послужили низкий охват вакцинацией и накопление в обществе большой доли </a:t>
            </a:r>
            <a:r>
              <a:rPr lang="ru-RU" dirty="0" err="1">
                <a:solidFill>
                  <a:srgbClr val="002060"/>
                </a:solidFill>
              </a:rPr>
              <a:t>неиммунных</a:t>
            </a:r>
            <a:r>
              <a:rPr lang="ru-RU" dirty="0">
                <a:solidFill>
                  <a:srgbClr val="002060"/>
                </a:solidFill>
              </a:rPr>
              <a:t> лиц. Источником инфекции стали иммигранты из неблагополучных но заболеванию стран, туристы, посещающие таковые, и </a:t>
            </a:r>
            <a:r>
              <a:rPr lang="ru-RU" dirty="0" err="1">
                <a:solidFill>
                  <a:srgbClr val="002060"/>
                </a:solidFill>
              </a:rPr>
              <a:t>непривитое</a:t>
            </a:r>
            <a:r>
              <a:rPr lang="ru-RU" dirty="0">
                <a:solidFill>
                  <a:srgbClr val="002060"/>
                </a:solidFill>
              </a:rPr>
              <a:t> мигрирующее цыганское </a:t>
            </a:r>
            <a:r>
              <a:rPr lang="ru-RU" dirty="0" err="1">
                <a:solidFill>
                  <a:srgbClr val="002060"/>
                </a:solidFill>
              </a:rPr>
              <a:t>населени</a:t>
            </a:r>
            <a:r>
              <a:rPr lang="en-US" dirty="0">
                <a:solidFill>
                  <a:srgbClr val="002060"/>
                </a:solidFill>
              </a:rPr>
              <a:t>e</a:t>
            </a:r>
            <a:r>
              <a:rPr lang="ru-RU" dirty="0">
                <a:solidFill>
                  <a:srgbClr val="002060"/>
                </a:solidFill>
              </a:rPr>
              <a:t>. </a:t>
            </a:r>
          </a:p>
        </p:txBody>
      </p:sp>
      <p:pic>
        <p:nvPicPr>
          <p:cNvPr id="3074" name="Picture 2" descr="https://im0-tub-ru.yandex.net/i?id=1649bc99ef510864f808bb4e390b4dcf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32040" y="4293096"/>
            <a:ext cx="3600400" cy="1500167"/>
          </a:xfrm>
          <a:prstGeom prst="rect">
            <a:avLst/>
          </a:prstGeom>
          <a:noFill/>
        </p:spPr>
      </p:pic>
      <p:pic>
        <p:nvPicPr>
          <p:cNvPr id="3076" name="Picture 4" descr="https://avatars.mds.yandex.net/get-pdb/985790/4d4b519f-5244-48f6-9520-fc2f7a3f00ea/s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556792"/>
            <a:ext cx="3528392" cy="23364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916832"/>
            <a:ext cx="381642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В 2011 г. в Европейском регионе Всемирной организация здравоохранения (ВОЗ) заболело корью более 37 тысяч человек, имелись летальные исходы, случаи коревого энцефалита, а также </a:t>
            </a:r>
            <a:r>
              <a:rPr lang="ru-RU" dirty="0" err="1" smtClean="0">
                <a:solidFill>
                  <a:srgbClr val="002060"/>
                </a:solidFill>
              </a:rPr>
              <a:t>подострого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 err="1" smtClean="0">
                <a:solidFill>
                  <a:srgbClr val="002060"/>
                </a:solidFill>
              </a:rPr>
              <a:t>склерозирующего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dirty="0">
                <a:solidFill>
                  <a:srgbClr val="002060"/>
                </a:solidFill>
              </a:rPr>
              <a:t>панэнцефалита</a:t>
            </a:r>
            <a:r>
              <a:rPr lang="ru-RU" dirty="0" smtClean="0">
                <a:solidFill>
                  <a:srgbClr val="002060"/>
                </a:solidFill>
              </a:rPr>
              <a:t>,  </a:t>
            </a:r>
            <a:r>
              <a:rPr lang="ru-RU" dirty="0">
                <a:solidFill>
                  <a:srgbClr val="002060"/>
                </a:solidFill>
              </a:rPr>
              <a:t>позднего осложнения </a:t>
            </a:r>
            <a:r>
              <a:rPr lang="ru-RU" dirty="0" smtClean="0">
                <a:solidFill>
                  <a:srgbClr val="002060"/>
                </a:solidFill>
              </a:rPr>
              <a:t>кори тяжелого </a:t>
            </a:r>
            <a:r>
              <a:rPr lang="ru-RU" dirty="0">
                <a:solidFill>
                  <a:srgbClr val="002060"/>
                </a:solidFill>
              </a:rPr>
              <a:t>прогрессирующего заболевания нервной системы, заканчивающегося летальным исходом. </a:t>
            </a:r>
          </a:p>
        </p:txBody>
      </p:sp>
      <p:pic>
        <p:nvPicPr>
          <p:cNvPr id="2050" name="Picture 2" descr="https://medspecial.ru/upload/medialibrary/a1b/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1628800"/>
            <a:ext cx="3220591" cy="39877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539552" y="1412776"/>
            <a:ext cx="3888432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Не оставила корь без внимания и Российскую Федерацию. 2018 и 2019 год характеризуется регистрацией случаев заболевания корью. В  том числе и на территории Ханты-Мансийского автономного </a:t>
            </a:r>
            <a:r>
              <a:rPr lang="ru-RU" dirty="0" smtClean="0">
                <a:solidFill>
                  <a:srgbClr val="002060"/>
                </a:solidFill>
              </a:rPr>
              <a:t>округа и в городе Нижневартовске в частности.</a:t>
            </a:r>
            <a:endParaRPr lang="ru-RU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pic>
        <p:nvPicPr>
          <p:cNvPr id="1030" name="Picture 6" descr="https://avatars.mds.yandex.net/get-ynews/1911486/1983affaeeaade3d76ba663579c394a5/406x2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916832"/>
            <a:ext cx="3867150" cy="2085976"/>
          </a:xfrm>
          <a:prstGeom prst="rect">
            <a:avLst/>
          </a:prstGeom>
          <a:noFill/>
        </p:spPr>
      </p:pic>
      <p:pic>
        <p:nvPicPr>
          <p:cNvPr id="1034" name="Picture 10" descr="https://nv86.ru/upload/iblock/d9e/d9e1572ebd7402687943bf5cb1f2e1e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4221088"/>
            <a:ext cx="3658692" cy="1920814"/>
          </a:xfrm>
          <a:prstGeom prst="rect">
            <a:avLst/>
          </a:prstGeom>
          <a:noFill/>
        </p:spPr>
      </p:pic>
      <p:pic>
        <p:nvPicPr>
          <p:cNvPr id="1036" name="Picture 12" descr="https://pbs.twimg.com/media/Dnl76BUU8AE6-O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4149080"/>
            <a:ext cx="2520280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1700808"/>
            <a:ext cx="511256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В период  сентября- октября 2018г. зарегистрировано 9 случаев кори у детей. </a:t>
            </a:r>
          </a:p>
          <a:p>
            <a:r>
              <a:rPr lang="ru-RU" dirty="0">
                <a:solidFill>
                  <a:srgbClr val="002060"/>
                </a:solidFill>
              </a:rPr>
              <a:t>Зарегистрировано  5 очагов (4 школы, 1 ДОУ) </a:t>
            </a:r>
          </a:p>
          <a:p>
            <a:r>
              <a:rPr lang="ru-RU" dirty="0">
                <a:solidFill>
                  <a:srgbClr val="002060"/>
                </a:solidFill>
              </a:rPr>
              <a:t>Контактных 3205 детей, из которых привито по эпидемическим показаниям  239 детей, получили экстренную профилактику иммуноглобулином 50 детей. </a:t>
            </a:r>
          </a:p>
          <a:p>
            <a:r>
              <a:rPr lang="ru-RU" dirty="0">
                <a:solidFill>
                  <a:srgbClr val="002060"/>
                </a:solidFill>
              </a:rPr>
              <a:t>В 37-и очагах по месту жительства  наблюдалось 815 детей, из которых привито  по э/показаниям  147 детей,  получили иммуноглобулин 23 ребенка.</a:t>
            </a:r>
          </a:p>
          <a:p>
            <a:r>
              <a:rPr lang="ru-RU" dirty="0">
                <a:solidFill>
                  <a:srgbClr val="002060"/>
                </a:solidFill>
              </a:rPr>
              <a:t>В рамках подчищающей иммунизации против кори в период сентября- октября месяцев привито 1892 ребенка.</a:t>
            </a:r>
          </a:p>
          <a:p>
            <a:endParaRPr lang="ru-RU" dirty="0"/>
          </a:p>
        </p:txBody>
      </p:sp>
      <p:pic>
        <p:nvPicPr>
          <p:cNvPr id="46083" name="Picture 3" descr="http://itd2.mycdn.me/image?id=875894944679&amp;t=20&amp;plc=WEB&amp;tkn=*Qtx7w0GwZue0wp8IXPZEFkeLf5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52120" y="1700808"/>
            <a:ext cx="3024336" cy="39604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827584" y="1484784"/>
            <a:ext cx="3168352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2018 году основной причиной неблагополучной обстановки по заболеваемостью корью в городе Нижневартовске была низкая </a:t>
            </a:r>
            <a:r>
              <a:rPr lang="ru-RU" dirty="0" err="1" smtClean="0">
                <a:solidFill>
                  <a:srgbClr val="002060"/>
                </a:solidFill>
              </a:rPr>
              <a:t>привитость</a:t>
            </a:r>
            <a:r>
              <a:rPr lang="ru-RU" dirty="0" smtClean="0">
                <a:solidFill>
                  <a:srgbClr val="002060"/>
                </a:solidFill>
              </a:rPr>
              <a:t> населения. В виду наличия достаточного количества детей, чьи законные представители приняли решения по отказу от иммунопрофилактике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8196" name="Picture 4" descr="https://ic.pics.livejournal.com/ilyavaliev/2844782/2598595/2598595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1988840"/>
            <a:ext cx="4224469" cy="316835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37444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Есть и положительные изменения цивилизованного подхода родителей к выбору метода защиты своих детей от заболеваний, обозначенных в национальном и региональном календарях прививок.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Часть родителей, являющихся приверженцами иммунопрофилактики выбирают для себя сервисное предоставление услуг по вакцинации в частных медицинских центрах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7170" name="Picture 2" descr="https://thumbor.my.ua/SGOiCQsIYrebXk0IpTu0cBpBPzA=/767x510/smart/life.pravda.com.ua/images/doc/d/d/dd99b29-vakcyna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6" y="2204864"/>
            <a:ext cx="4263189" cy="283471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611560" y="1628800"/>
            <a:ext cx="4320480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rgbClr val="002060"/>
                </a:solidFill>
              </a:rPr>
              <a:t>Иммунопрофилактика организована в соответствии с национальным и региональным календарем профилактических регламентированных Приказом МЗ РФ от </a:t>
            </a:r>
            <a:r>
              <a:rPr lang="ru-RU" sz="1600" dirty="0">
                <a:solidFill>
                  <a:srgbClr val="002060"/>
                </a:solidFill>
              </a:rPr>
              <a:t>21 марта 2014 года N </a:t>
            </a:r>
            <a:r>
              <a:rPr lang="ru-RU" sz="1600" dirty="0" smtClean="0">
                <a:solidFill>
                  <a:srgbClr val="002060"/>
                </a:solidFill>
              </a:rPr>
              <a:t>125н «Об </a:t>
            </a:r>
            <a:r>
              <a:rPr lang="ru-RU" sz="1600" dirty="0">
                <a:solidFill>
                  <a:srgbClr val="002060"/>
                </a:solidFill>
              </a:rPr>
              <a:t>утверждении национального календаря профилактических прививок и календаря профилактических прививок по эпидемическим </a:t>
            </a:r>
            <a:r>
              <a:rPr lang="ru-RU" sz="1600" dirty="0" smtClean="0">
                <a:solidFill>
                  <a:srgbClr val="002060"/>
                </a:solidFill>
              </a:rPr>
              <a:t>показаниям» </a:t>
            </a:r>
            <a:r>
              <a:rPr lang="ru-RU" sz="1600" dirty="0">
                <a:solidFill>
                  <a:srgbClr val="002060"/>
                </a:solidFill>
              </a:rPr>
              <a:t>(с изменениями на 19 февраля 2019 года</a:t>
            </a:r>
            <a:r>
              <a:rPr lang="ru-RU" sz="1600" dirty="0" smtClean="0">
                <a:solidFill>
                  <a:srgbClr val="002060"/>
                </a:solidFill>
              </a:rPr>
              <a:t>) и  Приказом Департамента здравоохранения </a:t>
            </a:r>
            <a:r>
              <a:rPr lang="ru-RU" sz="1600" dirty="0" err="1" smtClean="0">
                <a:solidFill>
                  <a:srgbClr val="002060"/>
                </a:solidFill>
              </a:rPr>
              <a:t>ХМАО-Югры</a:t>
            </a:r>
            <a:r>
              <a:rPr lang="ru-RU" sz="1600" dirty="0" smtClean="0">
                <a:solidFill>
                  <a:srgbClr val="002060"/>
                </a:solidFill>
              </a:rPr>
              <a:t> №9-нп «Об утверждении Регионального календаря профилактических прививок Ханты-Мансийского автономного </a:t>
            </a:r>
            <a:r>
              <a:rPr lang="ru-RU" sz="1600" dirty="0" err="1" smtClean="0">
                <a:solidFill>
                  <a:srgbClr val="002060"/>
                </a:solidFill>
              </a:rPr>
              <a:t>округа-Югры</a:t>
            </a:r>
            <a:r>
              <a:rPr lang="ru-RU" sz="1600" dirty="0" smtClean="0">
                <a:solidFill>
                  <a:srgbClr val="002060"/>
                </a:solidFill>
              </a:rPr>
              <a:t>»</a:t>
            </a:r>
            <a:endParaRPr lang="ru-RU" sz="1600" dirty="0">
              <a:solidFill>
                <a:srgbClr val="002060"/>
              </a:solidFill>
            </a:endParaRPr>
          </a:p>
          <a:p>
            <a:endParaRPr lang="ru-RU" sz="1600" dirty="0">
              <a:solidFill>
                <a:srgbClr val="002060"/>
              </a:solidFill>
            </a:endParaRPr>
          </a:p>
        </p:txBody>
      </p:sp>
      <p:pic>
        <p:nvPicPr>
          <p:cNvPr id="12290" name="Picture 2" descr="http://www.telzir.ru/wp-content/uploads/2018/10/kartinka-3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492896"/>
            <a:ext cx="3566016" cy="2376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700808"/>
            <a:ext cx="568863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Предложения по принятию мер, способствующих повышению  приверженности иммунопрофилактике:</a:t>
            </a:r>
          </a:p>
          <a:p>
            <a:endParaRPr lang="ru-RU" dirty="0" smtClean="0">
              <a:solidFill>
                <a:srgbClr val="002060"/>
              </a:solidFill>
            </a:endParaRPr>
          </a:p>
          <a:p>
            <a:pPr marL="342900" indent="-342900">
              <a:buAutoNum type="arabicPeriod"/>
            </a:pPr>
            <a:r>
              <a:rPr lang="ru-RU" dirty="0" smtClean="0">
                <a:solidFill>
                  <a:srgbClr val="002060"/>
                </a:solidFill>
              </a:rPr>
              <a:t>Введение </a:t>
            </a:r>
            <a:r>
              <a:rPr lang="ru-RU" dirty="0">
                <a:solidFill>
                  <a:srgbClr val="002060"/>
                </a:solidFill>
              </a:rPr>
              <a:t>в федеральное законодательство юридических норм запрещающих родителям отказываться от прививок как действие создающие небезопасные условия для ребенка</a:t>
            </a:r>
            <a:r>
              <a:rPr lang="ru-RU" dirty="0" smtClean="0">
                <a:solidFill>
                  <a:srgbClr val="002060"/>
                </a:solidFill>
              </a:rPr>
              <a:t>.</a:t>
            </a:r>
          </a:p>
          <a:p>
            <a:pPr marL="342900" indent="-342900"/>
            <a:r>
              <a:rPr lang="ru-RU" dirty="0" smtClean="0">
                <a:solidFill>
                  <a:srgbClr val="002060"/>
                </a:solidFill>
              </a:rPr>
              <a:t>2. Ограничительные </a:t>
            </a:r>
            <a:r>
              <a:rPr lang="ru-RU" dirty="0">
                <a:solidFill>
                  <a:srgbClr val="002060"/>
                </a:solidFill>
              </a:rPr>
              <a:t>мероприятия в отношении </a:t>
            </a:r>
            <a:r>
              <a:rPr lang="ru-RU" dirty="0" err="1">
                <a:solidFill>
                  <a:srgbClr val="002060"/>
                </a:solidFill>
              </a:rPr>
              <a:t>антивакцинаторов</a:t>
            </a:r>
            <a:r>
              <a:rPr lang="ru-RU" dirty="0">
                <a:solidFill>
                  <a:srgbClr val="002060"/>
                </a:solidFill>
              </a:rPr>
              <a:t> в части выезда за пределы Российской Федерации, при трудоустройстве, при организации образовательной деятельности и получении плановых медицинских услуг в том числе оплате больничных листов.</a:t>
            </a:r>
          </a:p>
        </p:txBody>
      </p:sp>
      <p:pic>
        <p:nvPicPr>
          <p:cNvPr id="471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44208" y="2420888"/>
            <a:ext cx="2332720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Спасибо за внимание!</a:t>
            </a:r>
            <a:endParaRPr lang="ru-RU" dirty="0"/>
          </a:p>
        </p:txBody>
      </p:sp>
      <p:pic>
        <p:nvPicPr>
          <p:cNvPr id="43010" name="Picture 2" descr="http://obrpro.ru/upload/iblock/a72/bezymjannyj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1988840"/>
            <a:ext cx="5637418" cy="35283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39552" y="1412776"/>
            <a:ext cx="338437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Ежегодно по согласованию с Департаментом здравоохранения </a:t>
            </a:r>
            <a:r>
              <a:rPr lang="ru-RU" dirty="0" err="1" smtClean="0">
                <a:solidFill>
                  <a:srgbClr val="002060"/>
                </a:solidFill>
              </a:rPr>
              <a:t>ХМАО-Югры</a:t>
            </a:r>
            <a:r>
              <a:rPr lang="ru-RU" dirty="0" smtClean="0">
                <a:solidFill>
                  <a:srgbClr val="002060"/>
                </a:solidFill>
              </a:rPr>
              <a:t> и Территориальным отделом Управления Федеральной службы по надзору в сфере защиты прав потребителей и благополучия человека по г.Нижневартовску </a:t>
            </a:r>
            <a:r>
              <a:rPr lang="ru-RU" dirty="0" err="1" smtClean="0">
                <a:solidFill>
                  <a:srgbClr val="002060"/>
                </a:solidFill>
              </a:rPr>
              <a:t>Нижневартовскому</a:t>
            </a:r>
            <a:r>
              <a:rPr lang="ru-RU" dirty="0" smtClean="0">
                <a:solidFill>
                  <a:srgbClr val="002060"/>
                </a:solidFill>
              </a:rPr>
              <a:t> району и </a:t>
            </a:r>
            <a:r>
              <a:rPr lang="ru-RU" dirty="0" err="1" smtClean="0">
                <a:solidFill>
                  <a:srgbClr val="002060"/>
                </a:solidFill>
              </a:rPr>
              <a:t>г.Мегиону</a:t>
            </a:r>
            <a:r>
              <a:rPr lang="ru-RU" dirty="0" smtClean="0">
                <a:solidFill>
                  <a:srgbClr val="002060"/>
                </a:solidFill>
              </a:rPr>
              <a:t> формируется план проведения иммунизации населения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6146" name="Picture 2" descr="https://www.medigo.com/ru/blog/app/uploads/2017/04/bigstock-Health-care-concept-Baby-s-va-182397223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3968" y="1700808"/>
            <a:ext cx="4429599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 </a:t>
            </a:r>
            <a:endParaRPr lang="ru-RU" dirty="0"/>
          </a:p>
        </p:txBody>
      </p:sp>
      <p:graphicFrame>
        <p:nvGraphicFramePr>
          <p:cNvPr id="3" name="Содержимое 3"/>
          <p:cNvGraphicFramePr>
            <a:graphicFrameLocks/>
          </p:cNvGraphicFramePr>
          <p:nvPr/>
        </p:nvGraphicFramePr>
        <p:xfrm>
          <a:off x="611561" y="1340767"/>
          <a:ext cx="8064895" cy="48965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183140"/>
                <a:gridCol w="1444020"/>
                <a:gridCol w="1123127"/>
                <a:gridCol w="1314608"/>
              </a:tblGrid>
              <a:tr h="20402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Наименование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План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Выполнение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b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% выполнения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 коклюша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4004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95,3 %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 коклюша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4114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95,7 %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дифтерии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4108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97,8 %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дифтерии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10800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10280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95,2 %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столбняка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4108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97,8 %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столбняка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10800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10280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95,2 %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полиомиелита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5580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4816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86,3 %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полиомиелита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11530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9594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83,2 %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кори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5423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132,3 %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 кори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5149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122,6 %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эпидпаротита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5351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130,5 %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эпидпаротита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4920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117,1 %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краснухи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4149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101,2 %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краснухи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4420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105,2 %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Прививки против туберкулеза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700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1130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161,4 %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ВГ В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4500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4353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96,7 %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против гриппа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39325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39326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100,0 %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КЭ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1000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1182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118,2 %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КЭ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1700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1558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91,6 %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против гемофильной инфекции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1650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1398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84,7 %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против гемофильной инфекции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355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118,3 %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Вакцинация против пневмококковой инфекции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4200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3618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86,1 %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  <a:tr h="204023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Ревакцинация против пневмококковой инфекции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3682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Calibri"/>
                          <a:cs typeface="Times New Roman"/>
                        </a:rPr>
                        <a:t>3051</a:t>
                      </a:r>
                      <a:endParaRPr lang="ru-RU" sz="100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latin typeface="Times New Roman"/>
                          <a:ea typeface="Calibri"/>
                          <a:cs typeface="Times New Roman"/>
                        </a:rPr>
                        <a:t>82,9 %</a:t>
                      </a:r>
                      <a:endParaRPr lang="ru-RU" sz="1000" dirty="0"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19050" marR="1905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484784"/>
            <a:ext cx="410445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Основной целью аналитической работы при планировании иммунизации является формирование в популяции коллективного иммунитета. То есть достижения такого состояния </a:t>
            </a:r>
            <a:r>
              <a:rPr lang="ru-RU" dirty="0">
                <a:solidFill>
                  <a:srgbClr val="002060"/>
                </a:solidFill>
              </a:rPr>
              <a:t>популяции и условий ее жизни, при котором появление в ней возбудителя инфекционной болезни не вызывает лавинообразного роста числа популяции, заразившихся этой болезнью</a:t>
            </a:r>
          </a:p>
        </p:txBody>
      </p:sp>
      <p:pic>
        <p:nvPicPr>
          <p:cNvPr id="5122" name="Picture 2" descr="https://healthy-kid.club/wp-content/uploads/2017/12/oslab-imun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556792"/>
            <a:ext cx="3875494" cy="290515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7544" y="1340768"/>
            <a:ext cx="4320480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Ежегодно организуются серии видеорепортажей с трансляцией на телевизионных каналах города, серии видеороликов для трансляции в образовательных учреждениях города, серии информационных памяток для размещения на интернет ресурсах учреждения, Администрации города, образовательных учреждений, телефоны горячих линий.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41985" name="Picture 1" descr="C:\Users\admin\Desktop\ЕНИ-20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1340768"/>
            <a:ext cx="3096344" cy="1470010"/>
          </a:xfrm>
          <a:prstGeom prst="rect">
            <a:avLst/>
          </a:prstGeom>
          <a:noFill/>
        </p:spPr>
      </p:pic>
      <p:pic>
        <p:nvPicPr>
          <p:cNvPr id="41986" name="Picture 2" descr="C:\Users\admin\Desktop\ЕНИ-2019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2924944"/>
            <a:ext cx="2182976" cy="1381748"/>
          </a:xfrm>
          <a:prstGeom prst="rect">
            <a:avLst/>
          </a:prstGeom>
          <a:noFill/>
        </p:spPr>
      </p:pic>
      <p:pic>
        <p:nvPicPr>
          <p:cNvPr id="41987" name="Picture 3" descr="C:\Users\admin\Desktop\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4365104"/>
            <a:ext cx="2721472" cy="1482576"/>
          </a:xfrm>
          <a:prstGeom prst="rect">
            <a:avLst/>
          </a:prstGeom>
          <a:noFill/>
        </p:spPr>
      </p:pic>
      <p:pic>
        <p:nvPicPr>
          <p:cNvPr id="41988" name="Picture 4" descr="C:\Users\admin\Desktop\5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60032" y="2996952"/>
            <a:ext cx="2042528" cy="1224136"/>
          </a:xfrm>
          <a:prstGeom prst="rect">
            <a:avLst/>
          </a:prstGeom>
          <a:noFill/>
        </p:spPr>
      </p:pic>
      <p:pic>
        <p:nvPicPr>
          <p:cNvPr id="41990" name="Picture 6" descr="https://webattach.mail.yandex.net/message_part_real/%D0%A2%D0%B5%D0%BB%D0%B5%D0%BA%D0%B0%D0%BD%D0%B0%D0%BB%20%D0%9C%D0%B5%D0%B3%D0%B0%D0%BF%D0%BE%D0%BB%D0%B8%D1%81%20%D0%BE%D1%82%208%20%D0%BC%D0%B0%D1%8F%202019%20%D0%B3%D0%BE%D0%B4%D0%B0.jpg?exif_rotate=y&amp;no_disposition=y&amp;name=%D0%A2%D0%B5%D0%BB%D0%B5%D0%BA%D0%B0%D0%BD%D0%B0%D0%BB%20%D0%9C%D0%B5%D0%B3%D0%B0%D0%BF%D0%BE%D0%BB%D0%B8%D1%81%20%D0%BE%D1%82%208%20%D0%BC%D0%B0%D1%8F%202019%20%D0%B3%D0%BE%D0%B4%D0%B0.jpg&amp;sid=YWVzX3NpZDp7ImFlc0tleUlkIjoiMTc4IiwiaG1hY0tleUlkIjoiMTc4IiwiaXZCYXNlNjQiOiJiQ0pWVUlleGZMSkUya1I0eHF0TmJBPT0iLCJzaWRCYXNlNjQiOiJRQm9HWGc1eFhsd3I3V2xpSnhsenRUdWZkUVV4UlE2WG1ua3dqN3lpTVJkWFljMlhQQlVVMHV0QnYwN09aam5SOVRGelJhWFlsWmtOeTU1cmFOUlo3clcwMTd2eHpnMEorUk5yRnF4T1ovT1VxWHE2OE95ZzU2aU5lMlNjL2xrNiIsImhtYWNCYXNlNjQiOiJMenJUcjM3YnZvZ0FwallObi9HM1ozQlZLQUpNOGhnV3hmcnlyVXBMTm44PSJ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3528" y="4437112"/>
            <a:ext cx="2041574" cy="1988840"/>
          </a:xfrm>
          <a:prstGeom prst="rect">
            <a:avLst/>
          </a:prstGeom>
          <a:noFill/>
        </p:spPr>
      </p:pic>
      <p:pic>
        <p:nvPicPr>
          <p:cNvPr id="41992" name="Picture 8" descr="https://webattach.mail.yandex.net/message_part_real/%D0%A2%D0%B5%D0%BB%D0%B5%D0%BA%D0%B0%D0%BD%D0%B0%D0%BB%20%D0%A1%D0%B0%D0%BC%D0%BE%D1%82%D0%BB%D0%BE%D1%80%20-%20%D0%9A%D0%BE%D1%80%D1%8C%20%D0%BE%D1%82%2017%20%D0%B0%D0%BF%D1%80%D0%B5%D0%BB%D1%8F%202019%20%D0%B3%D0%BE%D0%B4%D0%B0.jpg?exif_rotate=y&amp;no_disposition=y&amp;name=%D0%A2%D0%B5%D0%BB%D0%B5%D0%BA%D0%B0%D0%BD%D0%B0%D0%BB%20%D0%A1%D0%B0%D0%BC%D0%BE%D1%82%D0%BB%D0%BE%D1%80%20-%20%D0%9A%D0%BE%D1%80%D1%8C%20%D0%BE%D1%82%2017%20%D0%B0%D0%BF%D1%80%D0%B5%D0%BB%D1%8F%202019%20%D0%B3%D0%BE%D0%B4%D0%B0.jpg&amp;sid=YWVzX3NpZDp7ImFlc0tleUlkIjoiMTc4IiwiaG1hY0tleUlkIjoiMTc4IiwiaXZCYXNlNjQiOiJzYXRrODc2MThSN2FLaGFQdlhkeEN3PT0iLCJzaWRCYXNlNjQiOiJqWlllK2hqbmtVTmt0dEh2cEcyeEZtZ3E0MmV3QTdPckF0WlhrZys4RzlOVjA0MEM1MW1qVEhpdDQwcjRubFhNWTh2bkhxVE5LMDEyRTVlMGtnSFFUc3VPQUlhc2xUY0xHaTdZU3ppdzdDSG10VEIvREV2RHhBZDFDbXcrWWV1UiIsImhtYWNCYXNlNjQiOiJkYi84RVhYcFgxTG5UM1dHbks1MjFPTXVUcDNjbFJYcXRIK0hRVmdJSFo4PSJ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437112"/>
            <a:ext cx="1918439" cy="198884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484784"/>
            <a:ext cx="338437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В соответствии с национальным и региональным календарем профилактических прививок сегодня бесплатно имеется возможность организовать защиту детей от заболеваний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1266" name="Picture 2" descr="http://pravotnosheniya.info/images/original/Kor-u-detei-737x41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30986" y="1412776"/>
            <a:ext cx="3708498" cy="2088232"/>
          </a:xfrm>
          <a:prstGeom prst="rect">
            <a:avLst/>
          </a:prstGeom>
          <a:noFill/>
        </p:spPr>
      </p:pic>
      <p:pic>
        <p:nvPicPr>
          <p:cNvPr id="11268" name="Picture 4" descr="http://microbak.ru/wp-content/uploads/2016/10/parotit-9-768x5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3573016"/>
            <a:ext cx="3384376" cy="2476588"/>
          </a:xfrm>
          <a:prstGeom prst="rect">
            <a:avLst/>
          </a:prstGeom>
          <a:noFill/>
        </p:spPr>
      </p:pic>
      <p:pic>
        <p:nvPicPr>
          <p:cNvPr id="11270" name="Picture 6" descr="http://3.bp.blogspot.com/-pMrZtVV7VCI/TsIO4ufu8II/AAAAAAAAAHU/0TQPv1ApGyw/s1600/bihar+disease+outbreak+children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3689813" cy="24482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755576" y="1340768"/>
            <a:ext cx="4320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2060"/>
                </a:solidFill>
              </a:rPr>
              <a:t>Ряд обозначенных в региональном и национальном календарях прививок заболеваний помимо высокой </a:t>
            </a:r>
            <a:r>
              <a:rPr lang="ru-RU" dirty="0" err="1" smtClean="0">
                <a:solidFill>
                  <a:srgbClr val="002060"/>
                </a:solidFill>
              </a:rPr>
              <a:t>контагиозности</a:t>
            </a:r>
            <a:r>
              <a:rPr lang="ru-RU" dirty="0" smtClean="0">
                <a:solidFill>
                  <a:srgbClr val="002060"/>
                </a:solidFill>
              </a:rPr>
              <a:t> имеют и высокий процент смертности особенно в категории детского населения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10242" name="Picture 2" descr="https://www.diavax.ru/upload/stolbnyak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8144" y="1484784"/>
            <a:ext cx="2650769" cy="3638085"/>
          </a:xfrm>
          <a:prstGeom prst="rect">
            <a:avLst/>
          </a:prstGeom>
          <a:noFill/>
        </p:spPr>
      </p:pic>
      <p:pic>
        <p:nvPicPr>
          <p:cNvPr id="10244" name="Picture 4" descr="https://i2.wp.com/grudnichky.ru/wp-content/uploads/2018/02/norma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3861048"/>
            <a:ext cx="2487830" cy="1656184"/>
          </a:xfrm>
          <a:prstGeom prst="rect">
            <a:avLst/>
          </a:prstGeom>
          <a:noFill/>
        </p:spPr>
      </p:pic>
      <p:pic>
        <p:nvPicPr>
          <p:cNvPr id="10246" name="Picture 6" descr="https://dniprograd.org/system/App/Post/images/000/048/377/very_large/11111111111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75856" y="3861048"/>
            <a:ext cx="2209970" cy="16561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Иммунопрофилактика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1556792"/>
            <a:ext cx="4104456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 smtClean="0">
                <a:solidFill>
                  <a:srgbClr val="002060"/>
                </a:solidFill>
              </a:rPr>
              <a:t>К сожалению на сегодняшний день проводится активная работа в социальных сетях по пропаганде «</a:t>
            </a:r>
            <a:r>
              <a:rPr lang="ru-RU" dirty="0" err="1" smtClean="0">
                <a:solidFill>
                  <a:srgbClr val="002060"/>
                </a:solidFill>
              </a:rPr>
              <a:t>антивакцинации</a:t>
            </a:r>
            <a:r>
              <a:rPr lang="ru-RU" dirty="0" smtClean="0">
                <a:solidFill>
                  <a:srgbClr val="002060"/>
                </a:solidFill>
              </a:rPr>
              <a:t>» с приведением необоснованных и непроверенных фактов в пользу отказа от вакцинации</a:t>
            </a:r>
            <a:endParaRPr lang="ru-RU" dirty="0">
              <a:solidFill>
                <a:srgbClr val="002060"/>
              </a:solidFill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96136" y="4005064"/>
            <a:ext cx="2823021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3848" y="3933056"/>
            <a:ext cx="2895029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3645024"/>
            <a:ext cx="2952328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4048" y="1412776"/>
            <a:ext cx="2462981" cy="1671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84168" y="2060848"/>
            <a:ext cx="2664296" cy="18686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Civic</Template>
  <TotalTime>205</TotalTime>
  <Words>889</Words>
  <Application>Microsoft Office PowerPoint</Application>
  <PresentationFormat>Экран (4:3)</PresentationFormat>
  <Paragraphs>147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Официальная</vt:lpstr>
      <vt:lpstr>«О мероприятиях, направленных на иммунопрофилактику детского населения города Нижневартовска»</vt:lpstr>
      <vt:lpstr>Иммунопрофилактика </vt:lpstr>
      <vt:lpstr>Иммунопрофилактика</vt:lpstr>
      <vt:lpstr>Иммунопрофилактика 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Иммунопрофилактика</vt:lpstr>
      <vt:lpstr>Спасибо за внимание!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17</cp:revision>
  <dcterms:created xsi:type="dcterms:W3CDTF">2019-05-15T04:50:46Z</dcterms:created>
  <dcterms:modified xsi:type="dcterms:W3CDTF">2019-05-15T08:16:00Z</dcterms:modified>
</cp:coreProperties>
</file>